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Saira Bold" charset="1" panose="00000800000000000000"/>
      <p:regular r:id="rId27"/>
    </p:embeddedFont>
    <p:embeddedFont>
      <p:font typeface="Saira Extra-Light" charset="1" panose="00000300000000000000"/>
      <p:regular r:id="rId28"/>
    </p:embeddedFont>
    <p:embeddedFont>
      <p:font typeface="Saira" charset="1" panose="00000500000000000000"/>
      <p:regular r:id="rId29"/>
    </p:embeddedFont>
    <p:embeddedFont>
      <p:font typeface="DM Sans" charset="1" panose="00000000000000000000"/>
      <p:regular r:id="rId30"/>
    </p:embeddedFont>
    <p:embeddedFont>
      <p:font typeface="DM Sans Bold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91697" y="0"/>
            <a:ext cx="6915353" cy="4815600"/>
          </a:xfrm>
          <a:custGeom>
            <a:avLst/>
            <a:gdLst/>
            <a:ahLst/>
            <a:cxnLst/>
            <a:rect r="r" b="b" t="t" l="l"/>
            <a:pathLst>
              <a:path h="4815600" w="6915353">
                <a:moveTo>
                  <a:pt x="0" y="0"/>
                </a:moveTo>
                <a:lnTo>
                  <a:pt x="6915353" y="0"/>
                </a:lnTo>
                <a:lnTo>
                  <a:pt x="6915353" y="4815600"/>
                </a:lnTo>
                <a:lnTo>
                  <a:pt x="0" y="4815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7750" y="755071"/>
            <a:ext cx="2272636" cy="1087235"/>
          </a:xfrm>
          <a:custGeom>
            <a:avLst/>
            <a:gdLst/>
            <a:ahLst/>
            <a:cxnLst/>
            <a:rect r="r" b="b" t="t" l="l"/>
            <a:pathLst>
              <a:path h="1087235" w="2272636">
                <a:moveTo>
                  <a:pt x="0" y="0"/>
                </a:moveTo>
                <a:lnTo>
                  <a:pt x="2272636" y="0"/>
                </a:lnTo>
                <a:lnTo>
                  <a:pt x="2272636" y="1087235"/>
                </a:lnTo>
                <a:lnTo>
                  <a:pt x="0" y="1087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6726" r="0" b="-6230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5059" y="3972318"/>
            <a:ext cx="9600300" cy="1915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35"/>
              </a:lnSpc>
            </a:pPr>
            <a:r>
              <a:rPr lang="en-US" sz="8039" b="true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EDU CONSULTANCY SYSTEM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5059" y="2527782"/>
            <a:ext cx="7619826" cy="61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620">
                <a:solidFill>
                  <a:srgbClr val="2F1800"/>
                </a:solidFill>
                <a:latin typeface="Saira Extra-Light"/>
                <a:ea typeface="Saira Extra-Light"/>
                <a:cs typeface="Saira Extra-Light"/>
                <a:sym typeface="Saira Extra-Light"/>
              </a:rPr>
              <a:t> INTERNSHIP 5.0 - BATCH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52804" y="6109130"/>
            <a:ext cx="7619826" cy="616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620">
                <a:solidFill>
                  <a:srgbClr val="2F1800"/>
                </a:solidFill>
                <a:latin typeface="Saira"/>
                <a:ea typeface="Saira"/>
                <a:cs typeface="Saira"/>
                <a:sym typeface="Saira"/>
              </a:rPr>
              <a:t>TEAM  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5059" y="6201285"/>
            <a:ext cx="8193336" cy="73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5"/>
              </a:lnSpc>
            </a:pPr>
            <a:r>
              <a:rPr lang="en-US" sz="2865">
                <a:solidFill>
                  <a:srgbClr val="2F1800"/>
                </a:solidFill>
                <a:latin typeface="Saira Extra-Light"/>
                <a:ea typeface="Saira Extra-Light"/>
                <a:cs typeface="Saira Extra-Light"/>
                <a:sym typeface="Saira Extra-Light"/>
              </a:rPr>
              <a:t>Revolutionizing Educational Planning and Guidance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91697" y="7029362"/>
            <a:ext cx="8193336" cy="2502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3"/>
              </a:lnSpc>
            </a:pPr>
            <a:r>
              <a:rPr lang="en-US" sz="2865">
                <a:solidFill>
                  <a:srgbClr val="2F1800"/>
                </a:solidFill>
                <a:latin typeface="Saira Extra-Light"/>
                <a:ea typeface="Saira Extra-Light"/>
                <a:cs typeface="Saira Extra-Light"/>
                <a:sym typeface="Saira Extra-Light"/>
              </a:rPr>
              <a:t>Arya Lakshmi M</a:t>
            </a:r>
          </a:p>
          <a:p>
            <a:pPr algn="just">
              <a:lnSpc>
                <a:spcPts val="3983"/>
              </a:lnSpc>
            </a:pPr>
            <a:r>
              <a:rPr lang="en-US" sz="2865">
                <a:solidFill>
                  <a:srgbClr val="2F1800"/>
                </a:solidFill>
                <a:latin typeface="Saira Extra-Light"/>
                <a:ea typeface="Saira Extra-Light"/>
                <a:cs typeface="Saira Extra-Light"/>
                <a:sym typeface="Saira Extra-Light"/>
              </a:rPr>
              <a:t>Pamula Indhu Sri</a:t>
            </a:r>
          </a:p>
          <a:p>
            <a:pPr algn="just">
              <a:lnSpc>
                <a:spcPts val="3983"/>
              </a:lnSpc>
            </a:pPr>
            <a:r>
              <a:rPr lang="en-US" sz="2865">
                <a:solidFill>
                  <a:srgbClr val="2F1800"/>
                </a:solidFill>
                <a:latin typeface="Saira Extra-Light"/>
                <a:ea typeface="Saira Extra-Light"/>
                <a:cs typeface="Saira Extra-Light"/>
                <a:sym typeface="Saira Extra-Light"/>
              </a:rPr>
              <a:t>Ramkumar Arcot Dharmalingam</a:t>
            </a:r>
          </a:p>
          <a:p>
            <a:pPr algn="just">
              <a:lnSpc>
                <a:spcPts val="3983"/>
              </a:lnSpc>
            </a:pPr>
            <a:r>
              <a:rPr lang="en-US" sz="2865">
                <a:solidFill>
                  <a:srgbClr val="2F1800"/>
                </a:solidFill>
                <a:latin typeface="Saira Extra-Light"/>
                <a:ea typeface="Saira Extra-Light"/>
                <a:cs typeface="Saira Extra-Light"/>
                <a:sym typeface="Saira Extra-Light"/>
              </a:rPr>
              <a:t>Kamlesh Choudhary</a:t>
            </a:r>
          </a:p>
          <a:p>
            <a:pPr algn="just">
              <a:lnSpc>
                <a:spcPts val="3983"/>
              </a:lnSpc>
            </a:pPr>
            <a:r>
              <a:rPr lang="en-US" sz="2865">
                <a:solidFill>
                  <a:srgbClr val="2F1800"/>
                </a:solidFill>
                <a:latin typeface="Saira Extra-Light"/>
                <a:ea typeface="Saira Extra-Light"/>
                <a:cs typeface="Saira Extra-Light"/>
                <a:sym typeface="Saira Extra-Light"/>
              </a:rPr>
              <a:t>Taresh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5059" y="7942643"/>
            <a:ext cx="7210956" cy="57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9"/>
              </a:lnSpc>
            </a:pPr>
            <a:r>
              <a:rPr lang="en-US" sz="4379">
                <a:solidFill>
                  <a:srgbClr val="2F1800"/>
                </a:solidFill>
                <a:latin typeface="Saira"/>
                <a:ea typeface="Saira"/>
                <a:cs typeface="Saira"/>
                <a:sym typeface="Saira"/>
              </a:rPr>
              <a:t>MENTOR -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00006" y="7923593"/>
            <a:ext cx="2479300" cy="9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7"/>
              </a:lnSpc>
            </a:pPr>
            <a:r>
              <a:rPr lang="en-US" sz="3747">
                <a:solidFill>
                  <a:srgbClr val="2F1800"/>
                </a:solidFill>
                <a:latin typeface="Saira Extra-Light"/>
                <a:ea typeface="Saira Extra-Light"/>
                <a:cs typeface="Saira Extra-Light"/>
                <a:sym typeface="Saira Extra-Light"/>
              </a:rPr>
              <a:t>Sanjeev G</a:t>
            </a:r>
          </a:p>
          <a:p>
            <a:pPr algn="l">
              <a:lnSpc>
                <a:spcPts val="3747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594" y="5552566"/>
            <a:ext cx="5201145" cy="4439799"/>
          </a:xfrm>
          <a:custGeom>
            <a:avLst/>
            <a:gdLst/>
            <a:ahLst/>
            <a:cxnLst/>
            <a:rect r="r" b="b" t="t" l="l"/>
            <a:pathLst>
              <a:path h="4439799" w="5201145">
                <a:moveTo>
                  <a:pt x="0" y="0"/>
                </a:moveTo>
                <a:lnTo>
                  <a:pt x="5201146" y="0"/>
                </a:lnTo>
                <a:lnTo>
                  <a:pt x="5201146" y="4439799"/>
                </a:lnTo>
                <a:lnTo>
                  <a:pt x="0" y="4439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232" t="-33131" r="-80467" b="-3696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11740" y="6020948"/>
            <a:ext cx="13092524" cy="4136861"/>
          </a:xfrm>
          <a:custGeom>
            <a:avLst/>
            <a:gdLst/>
            <a:ahLst/>
            <a:cxnLst/>
            <a:rect r="r" b="b" t="t" l="l"/>
            <a:pathLst>
              <a:path h="4136861" w="13092524">
                <a:moveTo>
                  <a:pt x="0" y="0"/>
                </a:moveTo>
                <a:lnTo>
                  <a:pt x="13092524" y="0"/>
                </a:lnTo>
                <a:lnTo>
                  <a:pt x="13092524" y="4136861"/>
                </a:lnTo>
                <a:lnTo>
                  <a:pt x="0" y="4136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762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05957" y="237896"/>
            <a:ext cx="14301161" cy="4905604"/>
          </a:xfrm>
          <a:custGeom>
            <a:avLst/>
            <a:gdLst/>
            <a:ahLst/>
            <a:cxnLst/>
            <a:rect r="r" b="b" t="t" l="l"/>
            <a:pathLst>
              <a:path h="4905604" w="14301161">
                <a:moveTo>
                  <a:pt x="0" y="0"/>
                </a:moveTo>
                <a:lnTo>
                  <a:pt x="14301161" y="0"/>
                </a:lnTo>
                <a:lnTo>
                  <a:pt x="14301161" y="4905604"/>
                </a:lnTo>
                <a:lnTo>
                  <a:pt x="0" y="4905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808" t="-15103" r="0" b="-7929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0625"/>
            <a:ext cx="14801378" cy="9343370"/>
          </a:xfrm>
          <a:custGeom>
            <a:avLst/>
            <a:gdLst/>
            <a:ahLst/>
            <a:cxnLst/>
            <a:rect r="r" b="b" t="t" l="l"/>
            <a:pathLst>
              <a:path h="9343370" w="14801378">
                <a:moveTo>
                  <a:pt x="0" y="0"/>
                </a:moveTo>
                <a:lnTo>
                  <a:pt x="14801378" y="0"/>
                </a:lnTo>
                <a:lnTo>
                  <a:pt x="14801378" y="9343370"/>
                </a:lnTo>
                <a:lnTo>
                  <a:pt x="0" y="9343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5043" y="186846"/>
            <a:ext cx="11251609" cy="4454007"/>
          </a:xfrm>
          <a:custGeom>
            <a:avLst/>
            <a:gdLst/>
            <a:ahLst/>
            <a:cxnLst/>
            <a:rect r="r" b="b" t="t" l="l"/>
            <a:pathLst>
              <a:path h="4454007" w="11251609">
                <a:moveTo>
                  <a:pt x="0" y="0"/>
                </a:moveTo>
                <a:lnTo>
                  <a:pt x="11251609" y="0"/>
                </a:lnTo>
                <a:lnTo>
                  <a:pt x="11251609" y="4454007"/>
                </a:lnTo>
                <a:lnTo>
                  <a:pt x="0" y="445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628" t="-17979" r="-11314" b="-719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40670" y="5143500"/>
            <a:ext cx="7869747" cy="4386468"/>
          </a:xfrm>
          <a:custGeom>
            <a:avLst/>
            <a:gdLst/>
            <a:ahLst/>
            <a:cxnLst/>
            <a:rect r="r" b="b" t="t" l="l"/>
            <a:pathLst>
              <a:path h="4386468" w="7869747">
                <a:moveTo>
                  <a:pt x="0" y="0"/>
                </a:moveTo>
                <a:lnTo>
                  <a:pt x="7869747" y="0"/>
                </a:lnTo>
                <a:lnTo>
                  <a:pt x="7869747" y="4386468"/>
                </a:lnTo>
                <a:lnTo>
                  <a:pt x="0" y="4386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532" t="-13971" r="-7584" b="-1503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487" y="4640853"/>
            <a:ext cx="8652498" cy="3277004"/>
          </a:xfrm>
          <a:custGeom>
            <a:avLst/>
            <a:gdLst/>
            <a:ahLst/>
            <a:cxnLst/>
            <a:rect r="r" b="b" t="t" l="l"/>
            <a:pathLst>
              <a:path h="3277004" w="8652498">
                <a:moveTo>
                  <a:pt x="0" y="0"/>
                </a:moveTo>
                <a:lnTo>
                  <a:pt x="8652498" y="0"/>
                </a:lnTo>
                <a:lnTo>
                  <a:pt x="8652498" y="3277004"/>
                </a:lnTo>
                <a:lnTo>
                  <a:pt x="0" y="3277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594" t="-20677" r="-9017" b="-73309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3721" y="2449952"/>
            <a:ext cx="17240558" cy="7239315"/>
          </a:xfrm>
          <a:custGeom>
            <a:avLst/>
            <a:gdLst/>
            <a:ahLst/>
            <a:cxnLst/>
            <a:rect r="r" b="b" t="t" l="l"/>
            <a:pathLst>
              <a:path h="7239315" w="17240558">
                <a:moveTo>
                  <a:pt x="0" y="0"/>
                </a:moveTo>
                <a:lnTo>
                  <a:pt x="17240558" y="0"/>
                </a:lnTo>
                <a:lnTo>
                  <a:pt x="17240558" y="7239315"/>
                </a:lnTo>
                <a:lnTo>
                  <a:pt x="0" y="72393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967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3721" y="757428"/>
            <a:ext cx="18288000" cy="99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9"/>
              </a:lnSpc>
              <a:spcBef>
                <a:spcPct val="0"/>
              </a:spcBef>
            </a:pPr>
            <a:r>
              <a:rPr lang="en-US" sz="29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coursecontent table in the eduhub database stores course-related details, including content descriptions, titles, URLs, and their respective course associations.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2179" y="215252"/>
            <a:ext cx="11575393" cy="4928248"/>
          </a:xfrm>
          <a:custGeom>
            <a:avLst/>
            <a:gdLst/>
            <a:ahLst/>
            <a:cxnLst/>
            <a:rect r="r" b="b" t="t" l="l"/>
            <a:pathLst>
              <a:path h="4928248" w="11575393">
                <a:moveTo>
                  <a:pt x="0" y="0"/>
                </a:moveTo>
                <a:lnTo>
                  <a:pt x="11575393" y="0"/>
                </a:lnTo>
                <a:lnTo>
                  <a:pt x="11575393" y="4928248"/>
                </a:lnTo>
                <a:lnTo>
                  <a:pt x="0" y="4928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797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52725" y="5333803"/>
            <a:ext cx="12441188" cy="4689242"/>
          </a:xfrm>
          <a:custGeom>
            <a:avLst/>
            <a:gdLst/>
            <a:ahLst/>
            <a:cxnLst/>
            <a:rect r="r" b="b" t="t" l="l"/>
            <a:pathLst>
              <a:path h="4689242" w="12441188">
                <a:moveTo>
                  <a:pt x="0" y="0"/>
                </a:moveTo>
                <a:lnTo>
                  <a:pt x="12441188" y="0"/>
                </a:lnTo>
                <a:lnTo>
                  <a:pt x="12441188" y="4689242"/>
                </a:lnTo>
                <a:lnTo>
                  <a:pt x="0" y="4689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28" r="0" b="-5619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591738" y="1498911"/>
            <a:ext cx="466756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Saira Bold"/>
                <a:ea typeface="Saira Bold"/>
                <a:cs typeface="Saira Bold"/>
                <a:sym typeface="Saira Bold"/>
              </a:rPr>
              <a:t>Courses Enrolled Database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0818" y="6497959"/>
            <a:ext cx="476054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Saira Bold"/>
                <a:ea typeface="Saira Bold"/>
                <a:cs typeface="Saira Bold"/>
                <a:sym typeface="Saira Bold"/>
              </a:rPr>
              <a:t>Course Progress Database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5174" y="149034"/>
            <a:ext cx="17890499" cy="10041043"/>
          </a:xfrm>
          <a:custGeom>
            <a:avLst/>
            <a:gdLst/>
            <a:ahLst/>
            <a:cxnLst/>
            <a:rect r="r" b="b" t="t" l="l"/>
            <a:pathLst>
              <a:path h="10041043" w="17890499">
                <a:moveTo>
                  <a:pt x="0" y="0"/>
                </a:moveTo>
                <a:lnTo>
                  <a:pt x="17890499" y="0"/>
                </a:lnTo>
                <a:lnTo>
                  <a:pt x="17890499" y="10041043"/>
                </a:lnTo>
                <a:lnTo>
                  <a:pt x="0" y="10041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7432" y="2064183"/>
            <a:ext cx="13453137" cy="7639663"/>
          </a:xfrm>
          <a:custGeom>
            <a:avLst/>
            <a:gdLst/>
            <a:ahLst/>
            <a:cxnLst/>
            <a:rect r="r" b="b" t="t" l="l"/>
            <a:pathLst>
              <a:path h="7639663" w="13453137">
                <a:moveTo>
                  <a:pt x="0" y="0"/>
                </a:moveTo>
                <a:lnTo>
                  <a:pt x="13453136" y="0"/>
                </a:lnTo>
                <a:lnTo>
                  <a:pt x="13453136" y="7639663"/>
                </a:lnTo>
                <a:lnTo>
                  <a:pt x="0" y="7639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17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8316" y="667240"/>
            <a:ext cx="14789468" cy="102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5"/>
              </a:lnSpc>
              <a:spcBef>
                <a:spcPct val="0"/>
              </a:spcBef>
            </a:pPr>
            <a:r>
              <a:rPr lang="en-US" b="true" sz="5946">
                <a:solidFill>
                  <a:srgbClr val="000000"/>
                </a:solidFill>
                <a:latin typeface="Saira Bold"/>
                <a:ea typeface="Saira Bold"/>
                <a:cs typeface="Saira Bold"/>
                <a:sym typeface="Saira Bold"/>
              </a:rPr>
              <a:t>MILESTONE 3 – PAYMENT MANAGEMENT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9509" y="0"/>
            <a:ext cx="11752503" cy="6757430"/>
          </a:xfrm>
          <a:custGeom>
            <a:avLst/>
            <a:gdLst/>
            <a:ahLst/>
            <a:cxnLst/>
            <a:rect r="r" b="b" t="t" l="l"/>
            <a:pathLst>
              <a:path h="6757430" w="11752503">
                <a:moveTo>
                  <a:pt x="0" y="0"/>
                </a:moveTo>
                <a:lnTo>
                  <a:pt x="11752503" y="0"/>
                </a:lnTo>
                <a:lnTo>
                  <a:pt x="11752503" y="6757430"/>
                </a:lnTo>
                <a:lnTo>
                  <a:pt x="0" y="6757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44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59509" y="6099261"/>
            <a:ext cx="11752503" cy="4985542"/>
          </a:xfrm>
          <a:custGeom>
            <a:avLst/>
            <a:gdLst/>
            <a:ahLst/>
            <a:cxnLst/>
            <a:rect r="r" b="b" t="t" l="l"/>
            <a:pathLst>
              <a:path h="4985542" w="11752503">
                <a:moveTo>
                  <a:pt x="0" y="0"/>
                </a:moveTo>
                <a:lnTo>
                  <a:pt x="11752503" y="0"/>
                </a:lnTo>
                <a:lnTo>
                  <a:pt x="11752503" y="4985541"/>
                </a:lnTo>
                <a:lnTo>
                  <a:pt x="0" y="4985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5540" r="-2445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30686" y="2078656"/>
            <a:ext cx="14226628" cy="7575679"/>
          </a:xfrm>
          <a:custGeom>
            <a:avLst/>
            <a:gdLst/>
            <a:ahLst/>
            <a:cxnLst/>
            <a:rect r="r" b="b" t="t" l="l"/>
            <a:pathLst>
              <a:path h="7575679" w="14226628">
                <a:moveTo>
                  <a:pt x="0" y="0"/>
                </a:moveTo>
                <a:lnTo>
                  <a:pt x="14226628" y="0"/>
                </a:lnTo>
                <a:lnTo>
                  <a:pt x="14226628" y="7575680"/>
                </a:lnTo>
                <a:lnTo>
                  <a:pt x="0" y="7575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0030" y="914400"/>
            <a:ext cx="7327940" cy="102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5"/>
              </a:lnSpc>
              <a:spcBef>
                <a:spcPct val="0"/>
              </a:spcBef>
            </a:pPr>
            <a:r>
              <a:rPr lang="en-US" b="true" sz="5946">
                <a:solidFill>
                  <a:srgbClr val="000000"/>
                </a:solidFill>
                <a:latin typeface="Saira Bold"/>
                <a:ea typeface="Saira Bold"/>
                <a:cs typeface="Saira Bold"/>
                <a:sym typeface="Saira Bold"/>
              </a:rPr>
              <a:t>ADMIN DASHBOARD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4758" y="990600"/>
            <a:ext cx="16741494" cy="833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46"/>
              </a:lnSpc>
            </a:pPr>
            <a:r>
              <a:rPr lang="en-US" b="true" sz="3955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FUTURE SCOPE</a:t>
            </a:r>
          </a:p>
          <a:p>
            <a:pPr algn="just">
              <a:lnSpc>
                <a:spcPts val="4266"/>
              </a:lnSpc>
            </a:pPr>
          </a:p>
          <a:p>
            <a:pPr algn="just" marL="681206" indent="-340603" lvl="1">
              <a:lnSpc>
                <a:spcPts val="3786"/>
              </a:lnSpc>
              <a:buFont typeface="Arial"/>
              <a:buChar char="•"/>
            </a:pPr>
            <a:r>
              <a:rPr lang="en-US" b="true" sz="3155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AI-Generated Blogs and Updates: </a:t>
            </a:r>
            <a:r>
              <a:rPr lang="en-US" sz="3155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Automated content generation for blogs and regular updates on educational trends.</a:t>
            </a:r>
          </a:p>
          <a:p>
            <a:pPr algn="just">
              <a:lnSpc>
                <a:spcPts val="3786"/>
              </a:lnSpc>
            </a:pPr>
          </a:p>
          <a:p>
            <a:pPr algn="just" marL="681206" indent="-340603" lvl="1">
              <a:lnSpc>
                <a:spcPts val="3786"/>
              </a:lnSpc>
              <a:buFont typeface="Arial"/>
              <a:buChar char="•"/>
            </a:pPr>
            <a:r>
              <a:rPr lang="en-US" b="true" sz="3155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Advanced Analytics Dashboard: </a:t>
            </a:r>
            <a:r>
              <a:rPr lang="en-US" sz="3155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AI-powered insights and recommendations for tracking student progress effectively.</a:t>
            </a:r>
          </a:p>
          <a:p>
            <a:pPr algn="just">
              <a:lnSpc>
                <a:spcPts val="3786"/>
              </a:lnSpc>
            </a:pPr>
          </a:p>
          <a:p>
            <a:pPr algn="just" marL="681206" indent="-340603" lvl="1">
              <a:lnSpc>
                <a:spcPts val="3786"/>
              </a:lnSpc>
              <a:buFont typeface="Arial"/>
              <a:buChar char="•"/>
            </a:pPr>
            <a:r>
              <a:rPr lang="en-US" b="true" sz="3155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Mobile Application: </a:t>
            </a:r>
            <a:r>
              <a:rPr lang="en-US" sz="3155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Cross-platform app for seamless access to features, notifications, and updates.</a:t>
            </a:r>
          </a:p>
          <a:p>
            <a:pPr algn="just">
              <a:lnSpc>
                <a:spcPts val="3786"/>
              </a:lnSpc>
            </a:pPr>
          </a:p>
          <a:p>
            <a:pPr algn="just" marL="681206" indent="-340603" lvl="1">
              <a:lnSpc>
                <a:spcPts val="3786"/>
              </a:lnSpc>
              <a:buFont typeface="Arial"/>
              <a:buChar char="•"/>
            </a:pPr>
            <a:r>
              <a:rPr lang="en-US" b="true" sz="3155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Chatbot Integration: </a:t>
            </a:r>
            <a:r>
              <a:rPr lang="en-US" sz="3155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Real-time AI chatbot for student and parent assistance.</a:t>
            </a:r>
          </a:p>
          <a:p>
            <a:pPr algn="just">
              <a:lnSpc>
                <a:spcPts val="3786"/>
              </a:lnSpc>
            </a:pPr>
          </a:p>
          <a:p>
            <a:pPr algn="just" marL="681206" indent="-340603" lvl="1">
              <a:lnSpc>
                <a:spcPts val="3786"/>
              </a:lnSpc>
              <a:buFont typeface="Arial"/>
              <a:buChar char="•"/>
            </a:pPr>
            <a:r>
              <a:rPr lang="en-US" b="true" sz="3155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Video Conferencing: </a:t>
            </a:r>
            <a:r>
              <a:rPr lang="en-US" sz="3155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Direct online consultations with consultants through integrated video calling.</a:t>
            </a:r>
          </a:p>
          <a:p>
            <a:pPr algn="just">
              <a:lnSpc>
                <a:spcPts val="4266"/>
              </a:lnSpc>
            </a:pPr>
          </a:p>
          <a:p>
            <a:pPr algn="just">
              <a:lnSpc>
                <a:spcPts val="378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702794" y="0"/>
            <a:ext cx="6585206" cy="5304084"/>
          </a:xfrm>
          <a:custGeom>
            <a:avLst/>
            <a:gdLst/>
            <a:ahLst/>
            <a:cxnLst/>
            <a:rect r="r" b="b" t="t" l="l"/>
            <a:pathLst>
              <a:path h="5304084" w="6585206">
                <a:moveTo>
                  <a:pt x="0" y="0"/>
                </a:moveTo>
                <a:lnTo>
                  <a:pt x="6585206" y="0"/>
                </a:lnTo>
                <a:lnTo>
                  <a:pt x="6585206" y="5304084"/>
                </a:lnTo>
                <a:lnTo>
                  <a:pt x="0" y="5304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023289"/>
            <a:ext cx="4663805" cy="4146547"/>
          </a:xfrm>
          <a:custGeom>
            <a:avLst/>
            <a:gdLst/>
            <a:ahLst/>
            <a:cxnLst/>
            <a:rect r="r" b="b" t="t" l="l"/>
            <a:pathLst>
              <a:path h="4146547" w="4663805">
                <a:moveTo>
                  <a:pt x="0" y="0"/>
                </a:moveTo>
                <a:lnTo>
                  <a:pt x="4663805" y="0"/>
                </a:lnTo>
                <a:lnTo>
                  <a:pt x="4663805" y="4146547"/>
                </a:lnTo>
                <a:lnTo>
                  <a:pt x="0" y="4146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8537" y="2656391"/>
            <a:ext cx="5783975" cy="4974218"/>
          </a:xfrm>
          <a:custGeom>
            <a:avLst/>
            <a:gdLst/>
            <a:ahLst/>
            <a:cxnLst/>
            <a:rect r="r" b="b" t="t" l="l"/>
            <a:pathLst>
              <a:path h="4974218" w="5783975">
                <a:moveTo>
                  <a:pt x="0" y="0"/>
                </a:moveTo>
                <a:lnTo>
                  <a:pt x="5783974" y="0"/>
                </a:lnTo>
                <a:lnTo>
                  <a:pt x="5783974" y="4974218"/>
                </a:lnTo>
                <a:lnTo>
                  <a:pt x="0" y="497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23517" y="2021385"/>
            <a:ext cx="9758721" cy="81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 b="true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PROJECT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47332" y="3397231"/>
            <a:ext cx="7343633" cy="115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7"/>
              </a:lnSpc>
            </a:pPr>
            <a:r>
              <a:rPr lang="en-US" sz="3312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Guidance to students for educational planning, training, and product sales.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47332" y="5525957"/>
            <a:ext cx="8062460" cy="341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08"/>
              </a:lnSpc>
            </a:pPr>
            <a:r>
              <a:rPr lang="en-US" sz="3817" b="true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Key Outcomes:</a:t>
            </a:r>
          </a:p>
          <a:p>
            <a:pPr algn="just">
              <a:lnSpc>
                <a:spcPts val="4008"/>
              </a:lnSpc>
            </a:pPr>
          </a:p>
          <a:p>
            <a:pPr algn="just" marL="563279" indent="-281639" lvl="1">
              <a:lnSpc>
                <a:spcPts val="4409"/>
              </a:lnSpc>
              <a:buFont typeface="Arial"/>
              <a:buChar char="•"/>
            </a:pPr>
            <a:r>
              <a:rPr lang="en-US" sz="2608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Centralized platform for educational planning.</a:t>
            </a:r>
          </a:p>
          <a:p>
            <a:pPr algn="just" marL="563279" indent="-281639" lvl="1">
              <a:lnSpc>
                <a:spcPts val="3313"/>
              </a:lnSpc>
              <a:buFont typeface="Arial"/>
              <a:buChar char="•"/>
            </a:pPr>
            <a:r>
              <a:rPr lang="en-US" sz="2608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Access to curated content and learning resources.</a:t>
            </a:r>
          </a:p>
          <a:p>
            <a:pPr algn="just" marL="563279" indent="-281639" lvl="1">
              <a:lnSpc>
                <a:spcPts val="4409"/>
              </a:lnSpc>
              <a:buFont typeface="Arial"/>
              <a:buChar char="•"/>
            </a:pPr>
            <a:r>
              <a:rPr lang="en-US" sz="2608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Secure data and payment management.</a:t>
            </a:r>
          </a:p>
          <a:p>
            <a:pPr algn="just">
              <a:lnSpc>
                <a:spcPts val="440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3253" y="1841979"/>
            <a:ext cx="16741494" cy="780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86"/>
              </a:lnSpc>
            </a:pPr>
            <a:r>
              <a:rPr lang="en-US" b="true" sz="3655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CONCLUSION</a:t>
            </a:r>
          </a:p>
          <a:p>
            <a:pPr algn="just">
              <a:lnSpc>
                <a:spcPts val="4266"/>
              </a:lnSpc>
            </a:pPr>
          </a:p>
          <a:p>
            <a:pPr algn="just" marL="681206" indent="-340603" lvl="1">
              <a:lnSpc>
                <a:spcPts val="3786"/>
              </a:lnSpc>
              <a:buFont typeface="Arial"/>
              <a:buChar char="•"/>
            </a:pPr>
            <a:r>
              <a:rPr lang="en-US" b="true" sz="3155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COMPREHENSIVE LEARNING PLATFORM:</a:t>
            </a:r>
            <a:r>
              <a:rPr lang="en-US" sz="3155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 EDUHUB SUCCESSFULLY INTEGRATES COURSE CONTENT, USER MANAGEMENT, AND PROGRESS TRACKING INTO A SINGLE, EFFICIENT SYSTEM.</a:t>
            </a:r>
          </a:p>
          <a:p>
            <a:pPr algn="just">
              <a:lnSpc>
                <a:spcPts val="3786"/>
              </a:lnSpc>
            </a:pPr>
          </a:p>
          <a:p>
            <a:pPr algn="just" marL="681206" indent="-340603" lvl="1">
              <a:lnSpc>
                <a:spcPts val="3786"/>
              </a:lnSpc>
              <a:buFont typeface="Arial"/>
              <a:buChar char="•"/>
            </a:pPr>
            <a:r>
              <a:rPr lang="en-US" b="true" sz="3155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SECURE AND USER-FRIENDLY: </a:t>
            </a:r>
            <a:r>
              <a:rPr lang="en-US" sz="3155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WITH ROBUST AUTHENTICATION AND INTUITIVE DESIGN, THE PLATFORM ENSURES A SAFE AND SEAMLESS USER EXPERIENCE.</a:t>
            </a:r>
          </a:p>
          <a:p>
            <a:pPr algn="just">
              <a:lnSpc>
                <a:spcPts val="3786"/>
              </a:lnSpc>
            </a:pPr>
          </a:p>
          <a:p>
            <a:pPr algn="just" marL="681206" indent="-340603" lvl="1">
              <a:lnSpc>
                <a:spcPts val="3786"/>
              </a:lnSpc>
              <a:buFont typeface="Arial"/>
              <a:buChar char="•"/>
            </a:pPr>
            <a:r>
              <a:rPr lang="en-US" b="true" sz="3155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FUTURE-READY DESIGN:</a:t>
            </a:r>
            <a:r>
              <a:rPr lang="en-US" sz="3155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 THE MODULAR STRUCTURE ALLOWS EASY SCALABILITY, SUPPORTING INNOVATIVE FEATURES LIKE AI-GENERATED BLOGS AND DAILY UPDATES.</a:t>
            </a:r>
          </a:p>
          <a:p>
            <a:pPr algn="just">
              <a:lnSpc>
                <a:spcPts val="3786"/>
              </a:lnSpc>
            </a:pPr>
          </a:p>
          <a:p>
            <a:pPr algn="just" marL="681206" indent="-340603" lvl="1">
              <a:lnSpc>
                <a:spcPts val="3786"/>
              </a:lnSpc>
              <a:buFont typeface="Arial"/>
              <a:buChar char="•"/>
            </a:pPr>
            <a:r>
              <a:rPr lang="en-US" b="true" sz="3155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ACCESSIBLE EDUCATION:</a:t>
            </a:r>
            <a:r>
              <a:rPr lang="en-US" sz="3155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 EDUHUB EMPOWERS LEARNERS BY PROVIDING AN ENGAGING, CENTRALIZED PLATFORM FOR QUALITY EDUCATION.</a:t>
            </a:r>
          </a:p>
          <a:p>
            <a:pPr algn="just">
              <a:lnSpc>
                <a:spcPts val="3786"/>
              </a:lnSpc>
            </a:pPr>
          </a:p>
          <a:p>
            <a:pPr algn="just">
              <a:lnSpc>
                <a:spcPts val="4266"/>
              </a:lnSpc>
            </a:pPr>
          </a:p>
          <a:p>
            <a:pPr algn="just">
              <a:lnSpc>
                <a:spcPts val="3786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702794" y="0"/>
            <a:ext cx="6585206" cy="5304084"/>
          </a:xfrm>
          <a:custGeom>
            <a:avLst/>
            <a:gdLst/>
            <a:ahLst/>
            <a:cxnLst/>
            <a:rect r="r" b="b" t="t" l="l"/>
            <a:pathLst>
              <a:path h="5304084" w="6585206">
                <a:moveTo>
                  <a:pt x="0" y="0"/>
                </a:moveTo>
                <a:lnTo>
                  <a:pt x="6585206" y="0"/>
                </a:lnTo>
                <a:lnTo>
                  <a:pt x="6585206" y="5304084"/>
                </a:lnTo>
                <a:lnTo>
                  <a:pt x="0" y="5304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023289"/>
            <a:ext cx="4663805" cy="4146547"/>
          </a:xfrm>
          <a:custGeom>
            <a:avLst/>
            <a:gdLst/>
            <a:ahLst/>
            <a:cxnLst/>
            <a:rect r="r" b="b" t="t" l="l"/>
            <a:pathLst>
              <a:path h="4146547" w="4663805">
                <a:moveTo>
                  <a:pt x="0" y="0"/>
                </a:moveTo>
                <a:lnTo>
                  <a:pt x="4663805" y="0"/>
                </a:lnTo>
                <a:lnTo>
                  <a:pt x="4663805" y="4146547"/>
                </a:lnTo>
                <a:lnTo>
                  <a:pt x="0" y="4146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64094" y="5143500"/>
            <a:ext cx="9359812" cy="7283635"/>
          </a:xfrm>
          <a:custGeom>
            <a:avLst/>
            <a:gdLst/>
            <a:ahLst/>
            <a:cxnLst/>
            <a:rect r="r" b="b" t="t" l="l"/>
            <a:pathLst>
              <a:path h="7283635" w="9359812">
                <a:moveTo>
                  <a:pt x="0" y="0"/>
                </a:moveTo>
                <a:lnTo>
                  <a:pt x="9359812" y="0"/>
                </a:lnTo>
                <a:lnTo>
                  <a:pt x="9359812" y="7283635"/>
                </a:lnTo>
                <a:lnTo>
                  <a:pt x="0" y="7283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32715" y="2521077"/>
            <a:ext cx="9222571" cy="1536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02"/>
              </a:lnSpc>
            </a:pPr>
            <a:r>
              <a:rPr lang="en-US" b="true" sz="12335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392481"/>
            <a:ext cx="2308302" cy="574461"/>
            <a:chOff x="0" y="0"/>
            <a:chExt cx="1632999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2999" cy="406400"/>
            </a:xfrm>
            <a:custGeom>
              <a:avLst/>
              <a:gdLst/>
              <a:ahLst/>
              <a:cxnLst/>
              <a:rect r="r" b="b" t="t" l="l"/>
              <a:pathLst>
                <a:path h="406400" w="1632999">
                  <a:moveTo>
                    <a:pt x="1429799" y="0"/>
                  </a:moveTo>
                  <a:cubicBezTo>
                    <a:pt x="1542024" y="0"/>
                    <a:pt x="1632999" y="90976"/>
                    <a:pt x="1632999" y="203200"/>
                  </a:cubicBezTo>
                  <a:cubicBezTo>
                    <a:pt x="1632999" y="315424"/>
                    <a:pt x="1542024" y="406400"/>
                    <a:pt x="142979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1632999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6209772"/>
            <a:ext cx="2177597" cy="574461"/>
            <a:chOff x="0" y="0"/>
            <a:chExt cx="1540533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0533" cy="406400"/>
            </a:xfrm>
            <a:custGeom>
              <a:avLst/>
              <a:gdLst/>
              <a:ahLst/>
              <a:cxnLst/>
              <a:rect r="r" b="b" t="t" l="l"/>
              <a:pathLst>
                <a:path h="406400" w="1540533">
                  <a:moveTo>
                    <a:pt x="1337333" y="0"/>
                  </a:moveTo>
                  <a:cubicBezTo>
                    <a:pt x="1449557" y="0"/>
                    <a:pt x="1540533" y="90976"/>
                    <a:pt x="1540533" y="203200"/>
                  </a:cubicBezTo>
                  <a:cubicBezTo>
                    <a:pt x="1540533" y="315424"/>
                    <a:pt x="1449557" y="406400"/>
                    <a:pt x="13373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76200"/>
              <a:ext cx="1540533" cy="330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737918" y="3090767"/>
            <a:ext cx="7521382" cy="6167533"/>
          </a:xfrm>
          <a:custGeom>
            <a:avLst/>
            <a:gdLst/>
            <a:ahLst/>
            <a:cxnLst/>
            <a:rect r="r" b="b" t="t" l="l"/>
            <a:pathLst>
              <a:path h="6167533" w="7521382">
                <a:moveTo>
                  <a:pt x="0" y="0"/>
                </a:moveTo>
                <a:lnTo>
                  <a:pt x="7521382" y="0"/>
                </a:lnTo>
                <a:lnTo>
                  <a:pt x="7521382" y="6167533"/>
                </a:lnTo>
                <a:lnTo>
                  <a:pt x="0" y="6167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9404" y="2450520"/>
            <a:ext cx="2046893" cy="43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b="true" sz="254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368147"/>
            <a:ext cx="10359216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User-friendly login and registration.</a:t>
            </a:r>
          </a:p>
          <a:p>
            <a:pPr algn="just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Dashboard views for admin, student, and parent.</a:t>
            </a:r>
          </a:p>
          <a:p>
            <a:pPr algn="just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Appointment scheduling and status tracking.</a:t>
            </a:r>
          </a:p>
          <a:p>
            <a:pPr algn="just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Subscription and payment management.</a:t>
            </a:r>
          </a:p>
          <a:p>
            <a:pPr algn="just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Notifications and feedback system.</a:t>
            </a:r>
          </a:p>
          <a:p>
            <a:pPr algn="just">
              <a:lnSpc>
                <a:spcPts val="35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860433"/>
            <a:ext cx="10740307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2499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implified educational guidance.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Seamless communication.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Organized payment and subscription handling.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63151" y="6257841"/>
            <a:ext cx="1708695" cy="43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0"/>
              </a:lnSpc>
            </a:pPr>
            <a:r>
              <a:rPr lang="en-US" b="true" sz="2543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BENEFITS: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152525"/>
            <a:ext cx="13695638" cy="81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 b="true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 FEATURES AND BENEFITS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78324" y="3137397"/>
            <a:ext cx="5097162" cy="2423552"/>
            <a:chOff x="0" y="0"/>
            <a:chExt cx="1524761" cy="7249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4761" cy="724979"/>
            </a:xfrm>
            <a:custGeom>
              <a:avLst/>
              <a:gdLst/>
              <a:ahLst/>
              <a:cxnLst/>
              <a:rect r="r" b="b" t="t" l="l"/>
              <a:pathLst>
                <a:path h="724979" w="1524761">
                  <a:moveTo>
                    <a:pt x="37972" y="0"/>
                  </a:moveTo>
                  <a:lnTo>
                    <a:pt x="1486789" y="0"/>
                  </a:lnTo>
                  <a:cubicBezTo>
                    <a:pt x="1496860" y="0"/>
                    <a:pt x="1506518" y="4001"/>
                    <a:pt x="1513639" y="11122"/>
                  </a:cubicBezTo>
                  <a:cubicBezTo>
                    <a:pt x="1520760" y="18243"/>
                    <a:pt x="1524761" y="27901"/>
                    <a:pt x="1524761" y="37972"/>
                  </a:cubicBezTo>
                  <a:lnTo>
                    <a:pt x="1524761" y="687008"/>
                  </a:lnTo>
                  <a:cubicBezTo>
                    <a:pt x="1524761" y="697078"/>
                    <a:pt x="1520760" y="706737"/>
                    <a:pt x="1513639" y="713858"/>
                  </a:cubicBezTo>
                  <a:cubicBezTo>
                    <a:pt x="1506518" y="720979"/>
                    <a:pt x="1496860" y="724979"/>
                    <a:pt x="1486789" y="724979"/>
                  </a:cubicBezTo>
                  <a:lnTo>
                    <a:pt x="37972" y="724979"/>
                  </a:lnTo>
                  <a:cubicBezTo>
                    <a:pt x="27901" y="724979"/>
                    <a:pt x="18243" y="720979"/>
                    <a:pt x="11122" y="713858"/>
                  </a:cubicBezTo>
                  <a:cubicBezTo>
                    <a:pt x="4001" y="706737"/>
                    <a:pt x="0" y="697078"/>
                    <a:pt x="0" y="687008"/>
                  </a:cubicBezTo>
                  <a:lnTo>
                    <a:pt x="0" y="37972"/>
                  </a:lnTo>
                  <a:cubicBezTo>
                    <a:pt x="0" y="27901"/>
                    <a:pt x="4001" y="18243"/>
                    <a:pt x="11122" y="11122"/>
                  </a:cubicBezTo>
                  <a:cubicBezTo>
                    <a:pt x="18243" y="4001"/>
                    <a:pt x="27901" y="0"/>
                    <a:pt x="379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1524761" cy="648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40132" y="2755330"/>
            <a:ext cx="3130025" cy="1052575"/>
            <a:chOff x="0" y="0"/>
            <a:chExt cx="2515016" cy="8457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15016" cy="845758"/>
            </a:xfrm>
            <a:custGeom>
              <a:avLst/>
              <a:gdLst/>
              <a:ahLst/>
              <a:cxnLst/>
              <a:rect r="r" b="b" t="t" l="l"/>
              <a:pathLst>
                <a:path h="845758" w="2515016">
                  <a:moveTo>
                    <a:pt x="2311816" y="0"/>
                  </a:moveTo>
                  <a:cubicBezTo>
                    <a:pt x="2424041" y="0"/>
                    <a:pt x="2515016" y="189329"/>
                    <a:pt x="2515016" y="422879"/>
                  </a:cubicBezTo>
                  <a:cubicBezTo>
                    <a:pt x="2515016" y="656429"/>
                    <a:pt x="2424041" y="845758"/>
                    <a:pt x="2311816" y="845758"/>
                  </a:cubicBezTo>
                  <a:lnTo>
                    <a:pt x="203200" y="845758"/>
                  </a:lnTo>
                  <a:cubicBezTo>
                    <a:pt x="90976" y="845758"/>
                    <a:pt x="0" y="656429"/>
                    <a:pt x="0" y="422879"/>
                  </a:cubicBezTo>
                  <a:cubicBezTo>
                    <a:pt x="0" y="1893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76200"/>
              <a:ext cx="2515016" cy="769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082749" y="2932973"/>
            <a:ext cx="2844791" cy="65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4"/>
              </a:lnSpc>
            </a:pPr>
            <a:r>
              <a:rPr lang="en-US" b="true" sz="188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USER AUTHENTICATION AND REGISTRATION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09544" y="3994102"/>
            <a:ext cx="4434722" cy="113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Secure registration and login system with role-based access for admin, students, and parents.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7750" y="1295029"/>
            <a:ext cx="16030225" cy="81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3"/>
              </a:lnSpc>
            </a:pPr>
            <a:r>
              <a:rPr lang="en-US" b="true" sz="6173">
                <a:solidFill>
                  <a:srgbClr val="F97F49"/>
                </a:solidFill>
                <a:latin typeface="Saira Bold"/>
                <a:ea typeface="Saira Bold"/>
                <a:cs typeface="Saira Bold"/>
                <a:sym typeface="Saira Bold"/>
              </a:rPr>
              <a:t>MODULES IMPLEMENTED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63258" y="3328430"/>
            <a:ext cx="5097162" cy="2423552"/>
            <a:chOff x="0" y="0"/>
            <a:chExt cx="1524761" cy="72497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24761" cy="724979"/>
            </a:xfrm>
            <a:custGeom>
              <a:avLst/>
              <a:gdLst/>
              <a:ahLst/>
              <a:cxnLst/>
              <a:rect r="r" b="b" t="t" l="l"/>
              <a:pathLst>
                <a:path h="724979" w="1524761">
                  <a:moveTo>
                    <a:pt x="37972" y="0"/>
                  </a:moveTo>
                  <a:lnTo>
                    <a:pt x="1486789" y="0"/>
                  </a:lnTo>
                  <a:cubicBezTo>
                    <a:pt x="1496860" y="0"/>
                    <a:pt x="1506518" y="4001"/>
                    <a:pt x="1513639" y="11122"/>
                  </a:cubicBezTo>
                  <a:cubicBezTo>
                    <a:pt x="1520760" y="18243"/>
                    <a:pt x="1524761" y="27901"/>
                    <a:pt x="1524761" y="37972"/>
                  </a:cubicBezTo>
                  <a:lnTo>
                    <a:pt x="1524761" y="687008"/>
                  </a:lnTo>
                  <a:cubicBezTo>
                    <a:pt x="1524761" y="697078"/>
                    <a:pt x="1520760" y="706737"/>
                    <a:pt x="1513639" y="713858"/>
                  </a:cubicBezTo>
                  <a:cubicBezTo>
                    <a:pt x="1506518" y="720979"/>
                    <a:pt x="1496860" y="724979"/>
                    <a:pt x="1486789" y="724979"/>
                  </a:cubicBezTo>
                  <a:lnTo>
                    <a:pt x="37972" y="724979"/>
                  </a:lnTo>
                  <a:cubicBezTo>
                    <a:pt x="27901" y="724979"/>
                    <a:pt x="18243" y="720979"/>
                    <a:pt x="11122" y="713858"/>
                  </a:cubicBezTo>
                  <a:cubicBezTo>
                    <a:pt x="4001" y="706737"/>
                    <a:pt x="0" y="697078"/>
                    <a:pt x="0" y="687008"/>
                  </a:cubicBezTo>
                  <a:lnTo>
                    <a:pt x="0" y="37972"/>
                  </a:lnTo>
                  <a:cubicBezTo>
                    <a:pt x="0" y="27901"/>
                    <a:pt x="4001" y="18243"/>
                    <a:pt x="11122" y="11122"/>
                  </a:cubicBezTo>
                  <a:cubicBezTo>
                    <a:pt x="18243" y="4001"/>
                    <a:pt x="27901" y="0"/>
                    <a:pt x="379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76200"/>
              <a:ext cx="1524761" cy="648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125066" y="2755330"/>
            <a:ext cx="3130025" cy="1052575"/>
            <a:chOff x="0" y="0"/>
            <a:chExt cx="2515016" cy="8457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15016" cy="845758"/>
            </a:xfrm>
            <a:custGeom>
              <a:avLst/>
              <a:gdLst/>
              <a:ahLst/>
              <a:cxnLst/>
              <a:rect r="r" b="b" t="t" l="l"/>
              <a:pathLst>
                <a:path h="845758" w="2515016">
                  <a:moveTo>
                    <a:pt x="2311816" y="0"/>
                  </a:moveTo>
                  <a:cubicBezTo>
                    <a:pt x="2424041" y="0"/>
                    <a:pt x="2515016" y="189329"/>
                    <a:pt x="2515016" y="422879"/>
                  </a:cubicBezTo>
                  <a:cubicBezTo>
                    <a:pt x="2515016" y="656429"/>
                    <a:pt x="2424041" y="845758"/>
                    <a:pt x="2311816" y="845758"/>
                  </a:cubicBezTo>
                  <a:lnTo>
                    <a:pt x="203200" y="845758"/>
                  </a:lnTo>
                  <a:cubicBezTo>
                    <a:pt x="90976" y="845758"/>
                    <a:pt x="0" y="656429"/>
                    <a:pt x="0" y="422879"/>
                  </a:cubicBezTo>
                  <a:cubicBezTo>
                    <a:pt x="0" y="1893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76200"/>
              <a:ext cx="2515016" cy="769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267683" y="3105120"/>
            <a:ext cx="2844791" cy="32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4"/>
              </a:lnSpc>
            </a:pPr>
            <a:r>
              <a:rPr lang="en-US" b="true" sz="188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PRODUCTS AND BLOGS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94478" y="4185136"/>
            <a:ext cx="4434722" cy="113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Displays educational products and  blogs with seamless browsing and selection.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078324" y="6429416"/>
            <a:ext cx="5097162" cy="2423552"/>
            <a:chOff x="0" y="0"/>
            <a:chExt cx="1524761" cy="7249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24761" cy="724979"/>
            </a:xfrm>
            <a:custGeom>
              <a:avLst/>
              <a:gdLst/>
              <a:ahLst/>
              <a:cxnLst/>
              <a:rect r="r" b="b" t="t" l="l"/>
              <a:pathLst>
                <a:path h="724979" w="1524761">
                  <a:moveTo>
                    <a:pt x="37972" y="0"/>
                  </a:moveTo>
                  <a:lnTo>
                    <a:pt x="1486789" y="0"/>
                  </a:lnTo>
                  <a:cubicBezTo>
                    <a:pt x="1496860" y="0"/>
                    <a:pt x="1506518" y="4001"/>
                    <a:pt x="1513639" y="11122"/>
                  </a:cubicBezTo>
                  <a:cubicBezTo>
                    <a:pt x="1520760" y="18243"/>
                    <a:pt x="1524761" y="27901"/>
                    <a:pt x="1524761" y="37972"/>
                  </a:cubicBezTo>
                  <a:lnTo>
                    <a:pt x="1524761" y="687008"/>
                  </a:lnTo>
                  <a:cubicBezTo>
                    <a:pt x="1524761" y="697078"/>
                    <a:pt x="1520760" y="706737"/>
                    <a:pt x="1513639" y="713858"/>
                  </a:cubicBezTo>
                  <a:cubicBezTo>
                    <a:pt x="1506518" y="720979"/>
                    <a:pt x="1496860" y="724979"/>
                    <a:pt x="1486789" y="724979"/>
                  </a:cubicBezTo>
                  <a:lnTo>
                    <a:pt x="37972" y="724979"/>
                  </a:lnTo>
                  <a:cubicBezTo>
                    <a:pt x="27901" y="724979"/>
                    <a:pt x="18243" y="720979"/>
                    <a:pt x="11122" y="713858"/>
                  </a:cubicBezTo>
                  <a:cubicBezTo>
                    <a:pt x="4001" y="706737"/>
                    <a:pt x="0" y="697078"/>
                    <a:pt x="0" y="687008"/>
                  </a:cubicBezTo>
                  <a:lnTo>
                    <a:pt x="0" y="37972"/>
                  </a:lnTo>
                  <a:cubicBezTo>
                    <a:pt x="0" y="27901"/>
                    <a:pt x="4001" y="18243"/>
                    <a:pt x="11122" y="11122"/>
                  </a:cubicBezTo>
                  <a:cubicBezTo>
                    <a:pt x="18243" y="4001"/>
                    <a:pt x="27901" y="0"/>
                    <a:pt x="379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76200"/>
              <a:ext cx="1524761" cy="648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940132" y="6047349"/>
            <a:ext cx="3130025" cy="1052575"/>
            <a:chOff x="0" y="0"/>
            <a:chExt cx="2515016" cy="84575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515016" cy="845758"/>
            </a:xfrm>
            <a:custGeom>
              <a:avLst/>
              <a:gdLst/>
              <a:ahLst/>
              <a:cxnLst/>
              <a:rect r="r" b="b" t="t" l="l"/>
              <a:pathLst>
                <a:path h="845758" w="2515016">
                  <a:moveTo>
                    <a:pt x="2311816" y="0"/>
                  </a:moveTo>
                  <a:cubicBezTo>
                    <a:pt x="2424041" y="0"/>
                    <a:pt x="2515016" y="189329"/>
                    <a:pt x="2515016" y="422879"/>
                  </a:cubicBezTo>
                  <a:cubicBezTo>
                    <a:pt x="2515016" y="656429"/>
                    <a:pt x="2424041" y="845758"/>
                    <a:pt x="2311816" y="845758"/>
                  </a:cubicBezTo>
                  <a:lnTo>
                    <a:pt x="203200" y="845758"/>
                  </a:lnTo>
                  <a:cubicBezTo>
                    <a:pt x="90976" y="845758"/>
                    <a:pt x="0" y="656429"/>
                    <a:pt x="0" y="422879"/>
                  </a:cubicBezTo>
                  <a:cubicBezTo>
                    <a:pt x="0" y="1893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76200"/>
              <a:ext cx="2515016" cy="769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082749" y="6382480"/>
            <a:ext cx="2844791" cy="32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4"/>
              </a:lnSpc>
            </a:pPr>
            <a:r>
              <a:rPr lang="en-US" b="true" sz="188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PAYMENT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09544" y="7286121"/>
            <a:ext cx="4434722" cy="113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Integrated payment gateway supporting various methods with subscription tracking.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263258" y="6586904"/>
            <a:ext cx="5097162" cy="2423552"/>
            <a:chOff x="0" y="0"/>
            <a:chExt cx="1524761" cy="72497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24761" cy="724979"/>
            </a:xfrm>
            <a:custGeom>
              <a:avLst/>
              <a:gdLst/>
              <a:ahLst/>
              <a:cxnLst/>
              <a:rect r="r" b="b" t="t" l="l"/>
              <a:pathLst>
                <a:path h="724979" w="1524761">
                  <a:moveTo>
                    <a:pt x="37972" y="0"/>
                  </a:moveTo>
                  <a:lnTo>
                    <a:pt x="1486789" y="0"/>
                  </a:lnTo>
                  <a:cubicBezTo>
                    <a:pt x="1496860" y="0"/>
                    <a:pt x="1506518" y="4001"/>
                    <a:pt x="1513639" y="11122"/>
                  </a:cubicBezTo>
                  <a:cubicBezTo>
                    <a:pt x="1520760" y="18243"/>
                    <a:pt x="1524761" y="27901"/>
                    <a:pt x="1524761" y="37972"/>
                  </a:cubicBezTo>
                  <a:lnTo>
                    <a:pt x="1524761" y="687008"/>
                  </a:lnTo>
                  <a:cubicBezTo>
                    <a:pt x="1524761" y="697078"/>
                    <a:pt x="1520760" y="706737"/>
                    <a:pt x="1513639" y="713858"/>
                  </a:cubicBezTo>
                  <a:cubicBezTo>
                    <a:pt x="1506518" y="720979"/>
                    <a:pt x="1496860" y="724979"/>
                    <a:pt x="1486789" y="724979"/>
                  </a:cubicBezTo>
                  <a:lnTo>
                    <a:pt x="37972" y="724979"/>
                  </a:lnTo>
                  <a:cubicBezTo>
                    <a:pt x="27901" y="724979"/>
                    <a:pt x="18243" y="720979"/>
                    <a:pt x="11122" y="713858"/>
                  </a:cubicBezTo>
                  <a:cubicBezTo>
                    <a:pt x="4001" y="706737"/>
                    <a:pt x="0" y="697078"/>
                    <a:pt x="0" y="687008"/>
                  </a:cubicBezTo>
                  <a:lnTo>
                    <a:pt x="0" y="37972"/>
                  </a:lnTo>
                  <a:cubicBezTo>
                    <a:pt x="0" y="27901"/>
                    <a:pt x="4001" y="18243"/>
                    <a:pt x="11122" y="11122"/>
                  </a:cubicBezTo>
                  <a:cubicBezTo>
                    <a:pt x="18243" y="4001"/>
                    <a:pt x="27901" y="0"/>
                    <a:pt x="379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76200"/>
              <a:ext cx="1524761" cy="648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125066" y="6204837"/>
            <a:ext cx="3130025" cy="1052575"/>
            <a:chOff x="0" y="0"/>
            <a:chExt cx="2515016" cy="84575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515016" cy="845758"/>
            </a:xfrm>
            <a:custGeom>
              <a:avLst/>
              <a:gdLst/>
              <a:ahLst/>
              <a:cxnLst/>
              <a:rect r="r" b="b" t="t" l="l"/>
              <a:pathLst>
                <a:path h="845758" w="2515016">
                  <a:moveTo>
                    <a:pt x="2311816" y="0"/>
                  </a:moveTo>
                  <a:cubicBezTo>
                    <a:pt x="2424041" y="0"/>
                    <a:pt x="2515016" y="189329"/>
                    <a:pt x="2515016" y="422879"/>
                  </a:cubicBezTo>
                  <a:cubicBezTo>
                    <a:pt x="2515016" y="656429"/>
                    <a:pt x="2424041" y="845758"/>
                    <a:pt x="2311816" y="845758"/>
                  </a:cubicBezTo>
                  <a:lnTo>
                    <a:pt x="203200" y="845758"/>
                  </a:lnTo>
                  <a:cubicBezTo>
                    <a:pt x="90976" y="845758"/>
                    <a:pt x="0" y="656429"/>
                    <a:pt x="0" y="422879"/>
                  </a:cubicBezTo>
                  <a:cubicBezTo>
                    <a:pt x="0" y="1893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F1800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76200"/>
              <a:ext cx="2515016" cy="769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1267683" y="6535536"/>
            <a:ext cx="2844791" cy="324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4"/>
              </a:lnSpc>
            </a:pPr>
            <a:r>
              <a:rPr lang="en-US" b="true" sz="188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ADMIN DASHBOARD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594478" y="7443609"/>
            <a:ext cx="4434722" cy="1131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Role-specific tools for managing users, payments, subscriptions, and feedback efficiently.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0822" y="3790622"/>
            <a:ext cx="981645" cy="4424593"/>
            <a:chOff x="0" y="0"/>
            <a:chExt cx="258540" cy="1165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540" cy="1165325"/>
            </a:xfrm>
            <a:custGeom>
              <a:avLst/>
              <a:gdLst/>
              <a:ahLst/>
              <a:cxnLst/>
              <a:rect r="r" b="b" t="t" l="l"/>
              <a:pathLst>
                <a:path h="1165325" w="258540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036055"/>
                  </a:lnTo>
                  <a:cubicBezTo>
                    <a:pt x="258540" y="1070339"/>
                    <a:pt x="244921" y="1103220"/>
                    <a:pt x="220678" y="1127462"/>
                  </a:cubicBezTo>
                  <a:cubicBezTo>
                    <a:pt x="196435" y="1151705"/>
                    <a:pt x="163555" y="1165325"/>
                    <a:pt x="129270" y="1165325"/>
                  </a:cubicBezTo>
                  <a:lnTo>
                    <a:pt x="129270" y="1165325"/>
                  </a:lnTo>
                  <a:cubicBezTo>
                    <a:pt x="57876" y="1165325"/>
                    <a:pt x="0" y="1107449"/>
                    <a:pt x="0" y="1036055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258540" cy="1089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5542" y="4625772"/>
            <a:ext cx="570560" cy="570560"/>
          </a:xfrm>
          <a:custGeom>
            <a:avLst/>
            <a:gdLst/>
            <a:ahLst/>
            <a:cxnLst/>
            <a:rect r="r" b="b" t="t" l="l"/>
            <a:pathLst>
              <a:path h="570560" w="570560">
                <a:moveTo>
                  <a:pt x="0" y="0"/>
                </a:moveTo>
                <a:lnTo>
                  <a:pt x="570560" y="0"/>
                </a:lnTo>
                <a:lnTo>
                  <a:pt x="570560" y="570560"/>
                </a:lnTo>
                <a:lnTo>
                  <a:pt x="0" y="5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5542" y="6664126"/>
            <a:ext cx="570560" cy="570560"/>
          </a:xfrm>
          <a:custGeom>
            <a:avLst/>
            <a:gdLst/>
            <a:ahLst/>
            <a:cxnLst/>
            <a:rect r="r" b="b" t="t" l="l"/>
            <a:pathLst>
              <a:path h="570560" w="570560">
                <a:moveTo>
                  <a:pt x="0" y="0"/>
                </a:moveTo>
                <a:lnTo>
                  <a:pt x="570560" y="0"/>
                </a:lnTo>
                <a:lnTo>
                  <a:pt x="570560" y="570560"/>
                </a:lnTo>
                <a:lnTo>
                  <a:pt x="0" y="5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01277" y="3224419"/>
            <a:ext cx="5558012" cy="5171546"/>
          </a:xfrm>
          <a:custGeom>
            <a:avLst/>
            <a:gdLst/>
            <a:ahLst/>
            <a:cxnLst/>
            <a:rect r="r" b="b" t="t" l="l"/>
            <a:pathLst>
              <a:path h="5171546" w="5558012">
                <a:moveTo>
                  <a:pt x="0" y="0"/>
                </a:moveTo>
                <a:lnTo>
                  <a:pt x="5558012" y="0"/>
                </a:lnTo>
                <a:lnTo>
                  <a:pt x="5558012" y="5171546"/>
                </a:lnTo>
                <a:lnTo>
                  <a:pt x="0" y="5171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83" t="-6884" r="-4382" b="-1086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92689" y="2851718"/>
            <a:ext cx="4763407" cy="6160538"/>
          </a:xfrm>
          <a:custGeom>
            <a:avLst/>
            <a:gdLst/>
            <a:ahLst/>
            <a:cxnLst/>
            <a:rect r="r" b="b" t="t" l="l"/>
            <a:pathLst>
              <a:path h="6160538" w="4763407">
                <a:moveTo>
                  <a:pt x="0" y="0"/>
                </a:moveTo>
                <a:lnTo>
                  <a:pt x="4763407" y="0"/>
                </a:lnTo>
                <a:lnTo>
                  <a:pt x="4763407" y="6160538"/>
                </a:lnTo>
                <a:lnTo>
                  <a:pt x="0" y="6160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34" t="-3568" r="-5454" b="-648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477067"/>
            <a:ext cx="5942529" cy="145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6861" indent="-258431" lvl="1">
              <a:lnSpc>
                <a:spcPts val="2872"/>
              </a:lnSpc>
              <a:buFont typeface="Arial"/>
              <a:buChar char="•"/>
            </a:pPr>
            <a:r>
              <a:rPr lang="en-US" sz="239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Implemented user registration and login.</a:t>
            </a:r>
          </a:p>
          <a:p>
            <a:pPr algn="l" marL="516861" indent="-258431" lvl="1">
              <a:lnSpc>
                <a:spcPts val="2872"/>
              </a:lnSpc>
              <a:buFont typeface="Arial"/>
              <a:buChar char="•"/>
            </a:pPr>
            <a:r>
              <a:rPr lang="en-US" sz="239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Spring Security for role-based dashboards.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152525"/>
            <a:ext cx="17103166" cy="81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3"/>
              </a:lnSpc>
            </a:pPr>
            <a:r>
              <a:rPr lang="en-US" sz="6173" b="true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MILESTONE 1 – USER AUTHENTICATION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6527" y="3715553"/>
            <a:ext cx="4171642" cy="52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6"/>
              </a:lnSpc>
            </a:pPr>
            <a:r>
              <a:rPr lang="en-US" sz="3133" b="true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6527" y="6870956"/>
            <a:ext cx="5942529" cy="36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2"/>
              </a:lnSpc>
            </a:pPr>
            <a:r>
              <a:rPr lang="en-US" sz="2393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Email verification.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6527" y="6226467"/>
            <a:ext cx="4171642" cy="52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6"/>
              </a:lnSpc>
            </a:pPr>
            <a:r>
              <a:rPr lang="en-US" sz="3133" b="true">
                <a:solidFill>
                  <a:srgbClr val="2F1800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497143"/>
            <a:ext cx="5075688" cy="8392902"/>
          </a:xfrm>
          <a:custGeom>
            <a:avLst/>
            <a:gdLst/>
            <a:ahLst/>
            <a:cxnLst/>
            <a:rect r="r" b="b" t="t" l="l"/>
            <a:pathLst>
              <a:path h="8392902" w="5075688">
                <a:moveTo>
                  <a:pt x="0" y="0"/>
                </a:moveTo>
                <a:lnTo>
                  <a:pt x="5075688" y="0"/>
                </a:lnTo>
                <a:lnTo>
                  <a:pt x="5075688" y="8392902"/>
                </a:lnTo>
                <a:lnTo>
                  <a:pt x="0" y="8392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282" t="-13021" r="-11869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49993" y="1305496"/>
            <a:ext cx="5128755" cy="8392902"/>
          </a:xfrm>
          <a:custGeom>
            <a:avLst/>
            <a:gdLst/>
            <a:ahLst/>
            <a:cxnLst/>
            <a:rect r="r" b="b" t="t" l="l"/>
            <a:pathLst>
              <a:path h="8392902" w="5128755">
                <a:moveTo>
                  <a:pt x="0" y="0"/>
                </a:moveTo>
                <a:lnTo>
                  <a:pt x="5128755" y="0"/>
                </a:lnTo>
                <a:lnTo>
                  <a:pt x="5128755" y="8392902"/>
                </a:lnTo>
                <a:lnTo>
                  <a:pt x="0" y="839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7138" t="-12891" r="-117693" b="-194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91749" y="2405617"/>
            <a:ext cx="5170882" cy="6575954"/>
          </a:xfrm>
          <a:custGeom>
            <a:avLst/>
            <a:gdLst/>
            <a:ahLst/>
            <a:cxnLst/>
            <a:rect r="r" b="b" t="t" l="l"/>
            <a:pathLst>
              <a:path h="6575954" w="5170882">
                <a:moveTo>
                  <a:pt x="0" y="0"/>
                </a:moveTo>
                <a:lnTo>
                  <a:pt x="5170883" y="0"/>
                </a:lnTo>
                <a:lnTo>
                  <a:pt x="5170883" y="6575954"/>
                </a:lnTo>
                <a:lnTo>
                  <a:pt x="0" y="6575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5896" t="-40397" r="-114605" b="-1021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41162" y="141605"/>
            <a:ext cx="540567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Form Validations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90822" y="3790622"/>
            <a:ext cx="981645" cy="4424593"/>
            <a:chOff x="0" y="0"/>
            <a:chExt cx="258540" cy="1165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540" cy="1165325"/>
            </a:xfrm>
            <a:custGeom>
              <a:avLst/>
              <a:gdLst/>
              <a:ahLst/>
              <a:cxnLst/>
              <a:rect r="r" b="b" t="t" l="l"/>
              <a:pathLst>
                <a:path h="1165325" w="258540">
                  <a:moveTo>
                    <a:pt x="129270" y="0"/>
                  </a:moveTo>
                  <a:lnTo>
                    <a:pt x="129270" y="0"/>
                  </a:lnTo>
                  <a:cubicBezTo>
                    <a:pt x="163555" y="0"/>
                    <a:pt x="196435" y="13619"/>
                    <a:pt x="220678" y="37862"/>
                  </a:cubicBezTo>
                  <a:cubicBezTo>
                    <a:pt x="244921" y="62105"/>
                    <a:pt x="258540" y="94986"/>
                    <a:pt x="258540" y="129270"/>
                  </a:cubicBezTo>
                  <a:lnTo>
                    <a:pt x="258540" y="1036055"/>
                  </a:lnTo>
                  <a:cubicBezTo>
                    <a:pt x="258540" y="1070339"/>
                    <a:pt x="244921" y="1103220"/>
                    <a:pt x="220678" y="1127462"/>
                  </a:cubicBezTo>
                  <a:cubicBezTo>
                    <a:pt x="196435" y="1151705"/>
                    <a:pt x="163555" y="1165325"/>
                    <a:pt x="129270" y="1165325"/>
                  </a:cubicBezTo>
                  <a:lnTo>
                    <a:pt x="129270" y="1165325"/>
                  </a:lnTo>
                  <a:cubicBezTo>
                    <a:pt x="57876" y="1165325"/>
                    <a:pt x="0" y="1107449"/>
                    <a:pt x="0" y="1036055"/>
                  </a:cubicBezTo>
                  <a:lnTo>
                    <a:pt x="0" y="129270"/>
                  </a:lnTo>
                  <a:cubicBezTo>
                    <a:pt x="0" y="57876"/>
                    <a:pt x="57876" y="0"/>
                    <a:pt x="1292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2F18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76200"/>
              <a:ext cx="258540" cy="1089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6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5542" y="4625772"/>
            <a:ext cx="570560" cy="570560"/>
          </a:xfrm>
          <a:custGeom>
            <a:avLst/>
            <a:gdLst/>
            <a:ahLst/>
            <a:cxnLst/>
            <a:rect r="r" b="b" t="t" l="l"/>
            <a:pathLst>
              <a:path h="570560" w="570560">
                <a:moveTo>
                  <a:pt x="0" y="0"/>
                </a:moveTo>
                <a:lnTo>
                  <a:pt x="570560" y="0"/>
                </a:lnTo>
                <a:lnTo>
                  <a:pt x="570560" y="570560"/>
                </a:lnTo>
                <a:lnTo>
                  <a:pt x="0" y="5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5542" y="6664126"/>
            <a:ext cx="570560" cy="570560"/>
          </a:xfrm>
          <a:custGeom>
            <a:avLst/>
            <a:gdLst/>
            <a:ahLst/>
            <a:cxnLst/>
            <a:rect r="r" b="b" t="t" l="l"/>
            <a:pathLst>
              <a:path h="570560" w="570560">
                <a:moveTo>
                  <a:pt x="0" y="0"/>
                </a:moveTo>
                <a:lnTo>
                  <a:pt x="570560" y="0"/>
                </a:lnTo>
                <a:lnTo>
                  <a:pt x="570560" y="570560"/>
                </a:lnTo>
                <a:lnTo>
                  <a:pt x="0" y="5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34209" y="2996224"/>
            <a:ext cx="14650693" cy="6262076"/>
          </a:xfrm>
          <a:custGeom>
            <a:avLst/>
            <a:gdLst/>
            <a:ahLst/>
            <a:cxnLst/>
            <a:rect r="r" b="b" t="t" l="l"/>
            <a:pathLst>
              <a:path h="6262076" w="14650693">
                <a:moveTo>
                  <a:pt x="0" y="0"/>
                </a:moveTo>
                <a:lnTo>
                  <a:pt x="14650692" y="0"/>
                </a:lnTo>
                <a:lnTo>
                  <a:pt x="14650692" y="6262076"/>
                </a:lnTo>
                <a:lnTo>
                  <a:pt x="0" y="6262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768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18654" y="1355829"/>
            <a:ext cx="14881803" cy="1290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6203" indent="-268101" lvl="1">
              <a:lnSpc>
                <a:spcPts val="3476"/>
              </a:lnSpc>
              <a:buFont typeface="Arial"/>
              <a:buChar char="•"/>
            </a:pPr>
            <a:r>
              <a:rPr lang="en-US" sz="248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displayed data represents the user information stored in the users table of the eduhub database. This table is part of the db_educon schema. </a:t>
            </a:r>
          </a:p>
          <a:p>
            <a:pPr algn="l" marL="536203" indent="-268101" lvl="1">
              <a:lnSpc>
                <a:spcPts val="3476"/>
              </a:lnSpc>
              <a:buFont typeface="Arial"/>
              <a:buChar char="•"/>
            </a:pPr>
            <a:r>
              <a:rPr lang="en-US" sz="248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data reflects user credentials collected during the registration process on the platform.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7693" y="2766232"/>
            <a:ext cx="16672614" cy="6631212"/>
          </a:xfrm>
          <a:custGeom>
            <a:avLst/>
            <a:gdLst/>
            <a:ahLst/>
            <a:cxnLst/>
            <a:rect r="r" b="b" t="t" l="l"/>
            <a:pathLst>
              <a:path h="6631212" w="16672614">
                <a:moveTo>
                  <a:pt x="0" y="0"/>
                </a:moveTo>
                <a:lnTo>
                  <a:pt x="16672614" y="0"/>
                </a:lnTo>
                <a:lnTo>
                  <a:pt x="16672614" y="6631212"/>
                </a:lnTo>
                <a:lnTo>
                  <a:pt x="0" y="6631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111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83963"/>
            <a:ext cx="19483934" cy="717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73"/>
              </a:lnSpc>
            </a:pPr>
            <a:r>
              <a:rPr lang="en-US" b="true" sz="5373">
                <a:solidFill>
                  <a:srgbClr val="2F1800"/>
                </a:solidFill>
                <a:latin typeface="Saira Bold"/>
                <a:ea typeface="Saira Bold"/>
                <a:cs typeface="Saira Bold"/>
                <a:sym typeface="Saira Bold"/>
              </a:rPr>
              <a:t>MILESTONE 2 – COURSE AND BLOG INTERFACE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567695" cy="4290244"/>
          </a:xfrm>
          <a:custGeom>
            <a:avLst/>
            <a:gdLst/>
            <a:ahLst/>
            <a:cxnLst/>
            <a:rect r="r" b="b" t="t" l="l"/>
            <a:pathLst>
              <a:path h="4290244" w="13567695">
                <a:moveTo>
                  <a:pt x="0" y="0"/>
                </a:moveTo>
                <a:lnTo>
                  <a:pt x="13567695" y="0"/>
                </a:lnTo>
                <a:lnTo>
                  <a:pt x="13567695" y="4290244"/>
                </a:lnTo>
                <a:lnTo>
                  <a:pt x="0" y="429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4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39658" y="5348830"/>
            <a:ext cx="12293657" cy="4813748"/>
          </a:xfrm>
          <a:custGeom>
            <a:avLst/>
            <a:gdLst/>
            <a:ahLst/>
            <a:cxnLst/>
            <a:rect r="r" b="b" t="t" l="l"/>
            <a:pathLst>
              <a:path h="4813748" w="12293657">
                <a:moveTo>
                  <a:pt x="0" y="0"/>
                </a:moveTo>
                <a:lnTo>
                  <a:pt x="12293657" y="0"/>
                </a:lnTo>
                <a:lnTo>
                  <a:pt x="12293657" y="4813748"/>
                </a:lnTo>
                <a:lnTo>
                  <a:pt x="0" y="4813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5099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8445" y="4457617"/>
            <a:ext cx="16020518" cy="1021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32"/>
              </a:lnSpc>
            </a:pPr>
            <a:r>
              <a:rPr lang="en-US" sz="3360">
                <a:solidFill>
                  <a:srgbClr val="2F1800"/>
                </a:solidFill>
                <a:latin typeface="DM Sans"/>
                <a:ea typeface="DM Sans"/>
                <a:cs typeface="DM Sans"/>
                <a:sym typeface="DM Sans"/>
              </a:rPr>
              <a:t>Course selection by selecting a category, the categories are added through database.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DAGYJP2GEEo</dc:identifier>
  <dcterms:modified xsi:type="dcterms:W3CDTF">2011-08-01T06:04:30Z</dcterms:modified>
  <cp:revision>1</cp:revision>
  <dc:title>Eduhub document</dc:title>
</cp:coreProperties>
</file>